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3C3C"/>
    <a:srgbClr val="7D7167"/>
    <a:srgbClr val="FFCD00"/>
    <a:srgbClr val="786E64"/>
    <a:srgbClr val="FEC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5"/>
    <p:restoredTop sz="96327"/>
  </p:normalViewPr>
  <p:slideViewPr>
    <p:cSldViewPr snapToGrid="0">
      <p:cViewPr>
        <p:scale>
          <a:sx n="64" d="100"/>
          <a:sy n="64" d="100"/>
        </p:scale>
        <p:origin x="3992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4727A-C961-A440-93F1-2804A1E4764E}" type="datetimeFigureOut">
              <a:rPr lang="fr-FR" smtClean="0"/>
              <a:t>14/12/2023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2A08BB-CC7D-9743-BEC7-E4F5AC98EB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644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37">
            <a:extLst>
              <a:ext uri="{FF2B5EF4-FFF2-40B4-BE49-F238E27FC236}">
                <a16:creationId xmlns:a16="http://schemas.microsoft.com/office/drawing/2014/main" id="{59B45822-E404-6692-8F63-E7B5858499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91759" y="6897132"/>
            <a:ext cx="3862391" cy="2960760"/>
          </a:xfrm>
          <a:prstGeom prst="rect">
            <a:avLst/>
          </a:prstGeom>
        </p:spPr>
      </p:pic>
      <p:sp>
        <p:nvSpPr>
          <p:cNvPr id="56" name="Espace réservé du texte 55">
            <a:extLst>
              <a:ext uri="{FF2B5EF4-FFF2-40B4-BE49-F238E27FC236}">
                <a16:creationId xmlns:a16="http://schemas.microsoft.com/office/drawing/2014/main" id="{E23EF3A8-3FA8-E70F-FE31-3E371D2020D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09180" y="369321"/>
            <a:ext cx="2157884" cy="2960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fr-FR" dirty="0"/>
              <a:t>NOM PROJET</a:t>
            </a:r>
          </a:p>
        </p:txBody>
      </p:sp>
      <p:sp>
        <p:nvSpPr>
          <p:cNvPr id="17" name="Espace réservé pour une image  16">
            <a:extLst>
              <a:ext uri="{FF2B5EF4-FFF2-40B4-BE49-F238E27FC236}">
                <a16:creationId xmlns:a16="http://schemas.microsoft.com/office/drawing/2014/main" id="{C6AE151F-3F5F-6FDB-0F40-4CA1C7BB5B3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47252" y="7473634"/>
            <a:ext cx="3412253" cy="23542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12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fr-FR" dirty="0"/>
              <a:t>Insérez l’image de votre projet (.jpg)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65DD5654-1B12-E8C7-D227-B2F945910C92}"/>
              </a:ext>
            </a:extLst>
          </p:cNvPr>
          <p:cNvSpPr txBox="1"/>
          <p:nvPr userDrawn="1"/>
        </p:nvSpPr>
        <p:spPr>
          <a:xfrm>
            <a:off x="381228" y="7247124"/>
            <a:ext cx="2008659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fr-FR" sz="1200" b="0" dirty="0">
                <a:solidFill>
                  <a:srgbClr val="4B3C3C"/>
                </a:solidFill>
                <a:effectLst/>
                <a:latin typeface="Impact" panose="020B080603090205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DURÉE DU PROJET</a:t>
            </a:r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C5284D5B-EF4B-D60F-939E-AD3F222BB358}"/>
              </a:ext>
            </a:extLst>
          </p:cNvPr>
          <p:cNvSpPr txBox="1"/>
          <p:nvPr userDrawn="1"/>
        </p:nvSpPr>
        <p:spPr>
          <a:xfrm>
            <a:off x="381229" y="7568211"/>
            <a:ext cx="2838498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fr-FR" sz="1200" b="0" dirty="0">
                <a:solidFill>
                  <a:srgbClr val="4B3C3C"/>
                </a:solidFill>
                <a:effectLst/>
                <a:latin typeface="Impact" panose="020B080603090205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MONTANT TOTAL DU PROJET</a:t>
            </a:r>
          </a:p>
        </p:txBody>
      </p:sp>
      <p:sp>
        <p:nvSpPr>
          <p:cNvPr id="95" name="ZoneTexte 94">
            <a:extLst>
              <a:ext uri="{FF2B5EF4-FFF2-40B4-BE49-F238E27FC236}">
                <a16:creationId xmlns:a16="http://schemas.microsoft.com/office/drawing/2014/main" id="{E87305F8-AD63-AD0E-8019-68DDEC96D9A2}"/>
              </a:ext>
            </a:extLst>
          </p:cNvPr>
          <p:cNvSpPr txBox="1"/>
          <p:nvPr userDrawn="1"/>
        </p:nvSpPr>
        <p:spPr>
          <a:xfrm>
            <a:off x="381228" y="7896278"/>
            <a:ext cx="2008659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fr-FR" sz="1200" b="0" dirty="0">
                <a:solidFill>
                  <a:srgbClr val="4B3C3C"/>
                </a:solidFill>
                <a:effectLst/>
                <a:latin typeface="Impact" panose="020B080603090205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MONTANT AIDE</a:t>
            </a:r>
          </a:p>
        </p:txBody>
      </p:sp>
      <p:sp>
        <p:nvSpPr>
          <p:cNvPr id="98" name="ZoneTexte 97">
            <a:extLst>
              <a:ext uri="{FF2B5EF4-FFF2-40B4-BE49-F238E27FC236}">
                <a16:creationId xmlns:a16="http://schemas.microsoft.com/office/drawing/2014/main" id="{44D061C8-1C15-8C6E-EBE3-E93050E0DF56}"/>
              </a:ext>
            </a:extLst>
          </p:cNvPr>
          <p:cNvSpPr txBox="1"/>
          <p:nvPr userDrawn="1"/>
        </p:nvSpPr>
        <p:spPr>
          <a:xfrm>
            <a:off x="381228" y="8210385"/>
            <a:ext cx="2008659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fr-FR" sz="1200" b="0" dirty="0">
                <a:solidFill>
                  <a:srgbClr val="4B3C3C"/>
                </a:solidFill>
                <a:effectLst/>
                <a:latin typeface="Impact" panose="020B080603090205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FORME DE L’AIDE : SUB/AR.</a:t>
            </a:r>
          </a:p>
        </p:txBody>
      </p:sp>
      <p:sp>
        <p:nvSpPr>
          <p:cNvPr id="101" name="ZoneTexte 100">
            <a:extLst>
              <a:ext uri="{FF2B5EF4-FFF2-40B4-BE49-F238E27FC236}">
                <a16:creationId xmlns:a16="http://schemas.microsoft.com/office/drawing/2014/main" id="{7426D9BE-C986-F023-407D-98B6BA806B8E}"/>
              </a:ext>
            </a:extLst>
          </p:cNvPr>
          <p:cNvSpPr txBox="1"/>
          <p:nvPr userDrawn="1"/>
        </p:nvSpPr>
        <p:spPr>
          <a:xfrm>
            <a:off x="381228" y="8616974"/>
            <a:ext cx="2008659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fr-FR" sz="1200" b="0" dirty="0">
                <a:solidFill>
                  <a:srgbClr val="4B3C3C"/>
                </a:solidFill>
                <a:effectLst/>
                <a:latin typeface="Impact" panose="020B080603090205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l’AAP DE DÉPÔT DU PROJET</a:t>
            </a:r>
          </a:p>
        </p:txBody>
      </p:sp>
      <p:sp>
        <p:nvSpPr>
          <p:cNvPr id="103" name="ZoneTexte 102">
            <a:extLst>
              <a:ext uri="{FF2B5EF4-FFF2-40B4-BE49-F238E27FC236}">
                <a16:creationId xmlns:a16="http://schemas.microsoft.com/office/drawing/2014/main" id="{5E105E24-069E-C76C-7749-C6B93E5E6938}"/>
              </a:ext>
            </a:extLst>
          </p:cNvPr>
          <p:cNvSpPr txBox="1"/>
          <p:nvPr userDrawn="1"/>
        </p:nvSpPr>
        <p:spPr>
          <a:xfrm>
            <a:off x="361173" y="9192369"/>
            <a:ext cx="1354283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algn="l" defTabSz="457200" rtl="0" eaLnBrk="1" latinLnBrk="0" hangingPunct="1"/>
            <a:r>
              <a:rPr lang="fr-FR" sz="1200" b="0" kern="1200" dirty="0">
                <a:solidFill>
                  <a:srgbClr val="4B3C3C"/>
                </a:solidFill>
                <a:effectLst/>
                <a:latin typeface="Impact" panose="020B080603090205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CONTACT PRESSE</a:t>
            </a:r>
          </a:p>
        </p:txBody>
      </p:sp>
      <p:sp>
        <p:nvSpPr>
          <p:cNvPr id="107" name="Espace réservé du texte 106">
            <a:extLst>
              <a:ext uri="{FF2B5EF4-FFF2-40B4-BE49-F238E27FC236}">
                <a16:creationId xmlns:a16="http://schemas.microsoft.com/office/drawing/2014/main" id="{2B811F5D-8D2A-79FF-A1ED-855DB45ABF2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531753" y="9878466"/>
            <a:ext cx="3544059" cy="1662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900" b="0" i="1">
                <a:solidFill>
                  <a:srgbClr val="4B3C3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Précisez la légende et les crédits de l’illustration </a:t>
            </a:r>
          </a:p>
        </p:txBody>
      </p:sp>
      <p:sp>
        <p:nvSpPr>
          <p:cNvPr id="111" name="Ellipse 110">
            <a:extLst>
              <a:ext uri="{FF2B5EF4-FFF2-40B4-BE49-F238E27FC236}">
                <a16:creationId xmlns:a16="http://schemas.microsoft.com/office/drawing/2014/main" id="{0A0FB1A8-717B-0358-6491-9989D2A4AE17}"/>
              </a:ext>
            </a:extLst>
          </p:cNvPr>
          <p:cNvSpPr/>
          <p:nvPr userDrawn="1"/>
        </p:nvSpPr>
        <p:spPr>
          <a:xfrm>
            <a:off x="2903536" y="2842892"/>
            <a:ext cx="53254" cy="532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ZoneTexte 115">
            <a:extLst>
              <a:ext uri="{FF2B5EF4-FFF2-40B4-BE49-F238E27FC236}">
                <a16:creationId xmlns:a16="http://schemas.microsoft.com/office/drawing/2014/main" id="{5926DCFD-EFBE-20DF-EFC3-9F135ACD4C15}"/>
              </a:ext>
            </a:extLst>
          </p:cNvPr>
          <p:cNvSpPr txBox="1"/>
          <p:nvPr userDrawn="1"/>
        </p:nvSpPr>
        <p:spPr>
          <a:xfrm>
            <a:off x="3403916" y="3479743"/>
            <a:ext cx="311661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algn="l" defTabSz="457200" rtl="0" eaLnBrk="1" latinLnBrk="0" hangingPunct="1"/>
            <a:r>
              <a:rPr lang="fr-FR" sz="1400" b="0" kern="1200" dirty="0">
                <a:solidFill>
                  <a:srgbClr val="4B3C3C"/>
                </a:solidFill>
                <a:effectLst/>
                <a:latin typeface="Impact" panose="020B080603090205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DERNIÈRE ÉTAPE CLÉ VALIDÉE</a:t>
            </a:r>
          </a:p>
        </p:txBody>
      </p:sp>
      <p:sp>
        <p:nvSpPr>
          <p:cNvPr id="117" name="Ellipse 116">
            <a:extLst>
              <a:ext uri="{FF2B5EF4-FFF2-40B4-BE49-F238E27FC236}">
                <a16:creationId xmlns:a16="http://schemas.microsoft.com/office/drawing/2014/main" id="{22BBF3AA-91EF-564E-19FD-5FE8FBAC1FA2}"/>
              </a:ext>
            </a:extLst>
          </p:cNvPr>
          <p:cNvSpPr/>
          <p:nvPr userDrawn="1"/>
        </p:nvSpPr>
        <p:spPr>
          <a:xfrm>
            <a:off x="2903536" y="5439509"/>
            <a:ext cx="53254" cy="532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1" name="Ellipse 120">
            <a:extLst>
              <a:ext uri="{FF2B5EF4-FFF2-40B4-BE49-F238E27FC236}">
                <a16:creationId xmlns:a16="http://schemas.microsoft.com/office/drawing/2014/main" id="{37DD67B4-5484-1F41-CB10-E2C24EA51D88}"/>
              </a:ext>
            </a:extLst>
          </p:cNvPr>
          <p:cNvSpPr/>
          <p:nvPr userDrawn="1"/>
        </p:nvSpPr>
        <p:spPr>
          <a:xfrm>
            <a:off x="2903536" y="5725696"/>
            <a:ext cx="53254" cy="532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3" name="ZoneTexte 122">
            <a:extLst>
              <a:ext uri="{FF2B5EF4-FFF2-40B4-BE49-F238E27FC236}">
                <a16:creationId xmlns:a16="http://schemas.microsoft.com/office/drawing/2014/main" id="{A104960E-ED5B-74AF-5B34-59C15544D56B}"/>
              </a:ext>
            </a:extLst>
          </p:cNvPr>
          <p:cNvSpPr txBox="1"/>
          <p:nvPr userDrawn="1"/>
        </p:nvSpPr>
        <p:spPr>
          <a:xfrm>
            <a:off x="2894723" y="6599425"/>
            <a:ext cx="311661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algn="l" defTabSz="457200" rtl="0" eaLnBrk="1" latinLnBrk="0" hangingPunct="1"/>
            <a:r>
              <a:rPr lang="fr-FR" sz="1400" b="0" kern="1200" dirty="0">
                <a:solidFill>
                  <a:schemeClr val="bg1"/>
                </a:solidFill>
                <a:effectLst/>
                <a:latin typeface="Impact" panose="020B080603090205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MONTANT TOTAL VERSÉ À DATE</a:t>
            </a:r>
          </a:p>
        </p:txBody>
      </p:sp>
      <p:sp>
        <p:nvSpPr>
          <p:cNvPr id="124" name="Ellipse 123">
            <a:extLst>
              <a:ext uri="{FF2B5EF4-FFF2-40B4-BE49-F238E27FC236}">
                <a16:creationId xmlns:a16="http://schemas.microsoft.com/office/drawing/2014/main" id="{0212E625-6E15-0ADA-E649-EBB59DEBDB0A}"/>
              </a:ext>
            </a:extLst>
          </p:cNvPr>
          <p:cNvSpPr/>
          <p:nvPr userDrawn="1"/>
        </p:nvSpPr>
        <p:spPr>
          <a:xfrm>
            <a:off x="2903536" y="6723857"/>
            <a:ext cx="53254" cy="532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pour une image  36">
            <a:extLst>
              <a:ext uri="{FF2B5EF4-FFF2-40B4-BE49-F238E27FC236}">
                <a16:creationId xmlns:a16="http://schemas.microsoft.com/office/drawing/2014/main" id="{CACA3042-F242-4343-6B3F-C4BC63757926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473347" y="1532874"/>
            <a:ext cx="2693715" cy="60410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0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fr-FR" sz="1200" dirty="0"/>
              <a:t>Logo de l’entreprise porteuse du projet</a:t>
            </a: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1BD3A4D-3BD1-1BE2-51A4-05FB1A7C31C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6725" y="244579"/>
            <a:ext cx="533400" cy="533400"/>
          </a:xfrm>
          <a:prstGeom prst="rect">
            <a:avLst/>
          </a:prstGeom>
        </p:spPr>
      </p:pic>
      <p:sp>
        <p:nvSpPr>
          <p:cNvPr id="14" name="Espace réservé du texte 55">
            <a:extLst>
              <a:ext uri="{FF2B5EF4-FFF2-40B4-BE49-F238E27FC236}">
                <a16:creationId xmlns:a16="http://schemas.microsoft.com/office/drawing/2014/main" id="{D260349D-C844-499A-7674-4606C522FCE3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1000125" y="673987"/>
            <a:ext cx="6075687" cy="2591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fr-FR" dirty="0"/>
              <a:t>Description du projet</a:t>
            </a:r>
          </a:p>
        </p:txBody>
      </p:sp>
      <p:sp>
        <p:nvSpPr>
          <p:cNvPr id="15" name="Espace réservé du texte 55">
            <a:extLst>
              <a:ext uri="{FF2B5EF4-FFF2-40B4-BE49-F238E27FC236}">
                <a16:creationId xmlns:a16="http://schemas.microsoft.com/office/drawing/2014/main" id="{ED96BEB6-A744-D6DB-74A5-EFCF8E317377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1054972" y="1021852"/>
            <a:ext cx="1886149" cy="245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fr-FR" dirty="0"/>
              <a:t>NOM DE L’ENTREPRISE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9501212-19D0-BD86-D100-6F1DD78D206B}"/>
              </a:ext>
            </a:extLst>
          </p:cNvPr>
          <p:cNvSpPr txBox="1"/>
          <p:nvPr userDrawn="1"/>
        </p:nvSpPr>
        <p:spPr>
          <a:xfrm>
            <a:off x="381224" y="994235"/>
            <a:ext cx="11502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fr-FR" sz="1400" dirty="0">
                <a:solidFill>
                  <a:srgbClr val="4B3C3C"/>
                </a:solidFill>
                <a:latin typeface="Impact" panose="020B0806030902050204" pitchFamily="34" charset="0"/>
              </a:rPr>
              <a:t>PORTEUR</a:t>
            </a:r>
          </a:p>
        </p:txBody>
      </p:sp>
      <p:sp>
        <p:nvSpPr>
          <p:cNvPr id="21" name="Espace réservé du texte 55">
            <a:extLst>
              <a:ext uri="{FF2B5EF4-FFF2-40B4-BE49-F238E27FC236}">
                <a16:creationId xmlns:a16="http://schemas.microsoft.com/office/drawing/2014/main" id="{8F94EE3E-9E69-3277-C600-5F2627F37D7F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381227" y="1257875"/>
            <a:ext cx="2785835" cy="188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fr-FR" dirty="0"/>
              <a:t>Commune | code postal | région</a:t>
            </a:r>
          </a:p>
        </p:txBody>
      </p:sp>
      <p:sp>
        <p:nvSpPr>
          <p:cNvPr id="24" name="Espace réservé du texte 55">
            <a:extLst>
              <a:ext uri="{FF2B5EF4-FFF2-40B4-BE49-F238E27FC236}">
                <a16:creationId xmlns:a16="http://schemas.microsoft.com/office/drawing/2014/main" id="{2DE39C5F-07C3-D736-074A-CE7AE475D95A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466726" y="2216288"/>
            <a:ext cx="2700338" cy="15694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fr-FR" dirty="0"/>
              <a:t>Activité de l’entreprise / 50 mots maximum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3B16947B-ABEE-A3EB-AD07-82E9C091EDE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0913" y="4150958"/>
            <a:ext cx="2692400" cy="2755900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219C6B78-1AF0-F8B0-AB8C-2705E1C7B4E3}"/>
              </a:ext>
            </a:extLst>
          </p:cNvPr>
          <p:cNvSpPr txBox="1"/>
          <p:nvPr userDrawn="1"/>
        </p:nvSpPr>
        <p:spPr>
          <a:xfrm>
            <a:off x="3403916" y="994235"/>
            <a:ext cx="21539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fr-FR" sz="1400" dirty="0">
                <a:solidFill>
                  <a:srgbClr val="4B3C3C"/>
                </a:solidFill>
                <a:latin typeface="Impact" panose="020B0806030902050204" pitchFamily="34" charset="0"/>
              </a:rPr>
              <a:t>OBJECTIFS DU PROJET</a:t>
            </a:r>
          </a:p>
        </p:txBody>
      </p:sp>
      <p:sp>
        <p:nvSpPr>
          <p:cNvPr id="30" name="Espace réservé du texte 55">
            <a:extLst>
              <a:ext uri="{FF2B5EF4-FFF2-40B4-BE49-F238E27FC236}">
                <a16:creationId xmlns:a16="http://schemas.microsoft.com/office/drawing/2014/main" id="{BD36DB40-8DA4-39E5-3B10-285110303FDA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480128" y="1280036"/>
            <a:ext cx="3595684" cy="1956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fr-FR" dirty="0"/>
              <a:t>100 mots maximum</a:t>
            </a:r>
          </a:p>
        </p:txBody>
      </p:sp>
      <p:sp>
        <p:nvSpPr>
          <p:cNvPr id="32" name="Espace réservé du texte 55">
            <a:extLst>
              <a:ext uri="{FF2B5EF4-FFF2-40B4-BE49-F238E27FC236}">
                <a16:creationId xmlns:a16="http://schemas.microsoft.com/office/drawing/2014/main" id="{C773573B-7872-D29E-1841-6CE68D82F38C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480128" y="3790539"/>
            <a:ext cx="3595684" cy="231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fr-FR" dirty="0"/>
              <a:t>20 mots maximum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DC07590E-D44C-2772-A5DA-6A5EFD6F9750}"/>
              </a:ext>
            </a:extLst>
          </p:cNvPr>
          <p:cNvSpPr txBox="1"/>
          <p:nvPr userDrawn="1"/>
        </p:nvSpPr>
        <p:spPr>
          <a:xfrm>
            <a:off x="3403916" y="4231497"/>
            <a:ext cx="36718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fr-FR" sz="1400" dirty="0">
                <a:solidFill>
                  <a:srgbClr val="4B3C3C"/>
                </a:solidFill>
                <a:latin typeface="Impact" panose="020B0806030902050204" pitchFamily="34" charset="0"/>
              </a:rPr>
              <a:t>PRINCIPAUX RÉSULTATS À DATE</a:t>
            </a:r>
          </a:p>
        </p:txBody>
      </p:sp>
      <p:sp>
        <p:nvSpPr>
          <p:cNvPr id="35" name="Espace réservé du texte 55">
            <a:extLst>
              <a:ext uri="{FF2B5EF4-FFF2-40B4-BE49-F238E27FC236}">
                <a16:creationId xmlns:a16="http://schemas.microsoft.com/office/drawing/2014/main" id="{FC08188A-705D-BB53-B7C3-8AF2B030EEF2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480128" y="4537054"/>
            <a:ext cx="3595684" cy="231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fr-FR" dirty="0"/>
              <a:t>20 mots maximum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5AA0DC0C-7ECF-DBA5-26B4-D8FFC7E4EBAC}"/>
              </a:ext>
            </a:extLst>
          </p:cNvPr>
          <p:cNvSpPr txBox="1"/>
          <p:nvPr userDrawn="1"/>
        </p:nvSpPr>
        <p:spPr>
          <a:xfrm>
            <a:off x="3403916" y="5065407"/>
            <a:ext cx="36718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fr-FR" sz="1400" dirty="0">
                <a:solidFill>
                  <a:srgbClr val="4B3C3C"/>
                </a:solidFill>
                <a:latin typeface="Impact" panose="020B0806030902050204" pitchFamily="34" charset="0"/>
              </a:rPr>
              <a:t>MONTANT TOTAL VERSÉ À DATE </a:t>
            </a:r>
          </a:p>
        </p:txBody>
      </p:sp>
      <p:sp>
        <p:nvSpPr>
          <p:cNvPr id="37" name="Espace réservé du texte 55">
            <a:extLst>
              <a:ext uri="{FF2B5EF4-FFF2-40B4-BE49-F238E27FC236}">
                <a16:creationId xmlns:a16="http://schemas.microsoft.com/office/drawing/2014/main" id="{81E62D99-5445-9D9B-D4BB-3D6D52082D61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3480128" y="5370964"/>
            <a:ext cx="3595684" cy="231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fr-FR" dirty="0"/>
              <a:t>20 mots maximum</a:t>
            </a:r>
          </a:p>
        </p:txBody>
      </p:sp>
      <p:sp>
        <p:nvSpPr>
          <p:cNvPr id="40" name="Espace réservé du texte 55">
            <a:extLst>
              <a:ext uri="{FF2B5EF4-FFF2-40B4-BE49-F238E27FC236}">
                <a16:creationId xmlns:a16="http://schemas.microsoft.com/office/drawing/2014/main" id="{A8787FB7-72F2-3B33-DA58-3607B345B03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1531440" y="7275739"/>
            <a:ext cx="1635623" cy="1880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fr-FR" dirty="0"/>
              <a:t>xx</a:t>
            </a:r>
          </a:p>
        </p:txBody>
      </p:sp>
      <p:sp>
        <p:nvSpPr>
          <p:cNvPr id="42" name="Espace réservé du texte 55">
            <a:extLst>
              <a:ext uri="{FF2B5EF4-FFF2-40B4-BE49-F238E27FC236}">
                <a16:creationId xmlns:a16="http://schemas.microsoft.com/office/drawing/2014/main" id="{8183FF25-7F62-087C-81E1-979C026356FA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2112737" y="7602311"/>
            <a:ext cx="1054326" cy="2202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fr-FR" dirty="0"/>
              <a:t>xx</a:t>
            </a:r>
          </a:p>
        </p:txBody>
      </p:sp>
      <p:sp>
        <p:nvSpPr>
          <p:cNvPr id="43" name="Espace réservé du texte 55">
            <a:extLst>
              <a:ext uri="{FF2B5EF4-FFF2-40B4-BE49-F238E27FC236}">
                <a16:creationId xmlns:a16="http://schemas.microsoft.com/office/drawing/2014/main" id="{26204858-DCA4-8636-106C-37DA6943B7B1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1387748" y="7935414"/>
            <a:ext cx="1779315" cy="1948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fr-FR" dirty="0"/>
              <a:t>xx</a:t>
            </a:r>
          </a:p>
        </p:txBody>
      </p:sp>
      <p:sp>
        <p:nvSpPr>
          <p:cNvPr id="44" name="Espace réservé du texte 55">
            <a:extLst>
              <a:ext uri="{FF2B5EF4-FFF2-40B4-BE49-F238E27FC236}">
                <a16:creationId xmlns:a16="http://schemas.microsoft.com/office/drawing/2014/main" id="{FEBA84C4-8226-E314-2CA1-813B18ECD756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473348" y="8451397"/>
            <a:ext cx="2693715" cy="1948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fr-FR" dirty="0"/>
              <a:t>xx</a:t>
            </a:r>
          </a:p>
        </p:txBody>
      </p:sp>
      <p:sp>
        <p:nvSpPr>
          <p:cNvPr id="46" name="Espace réservé du texte 55">
            <a:extLst>
              <a:ext uri="{FF2B5EF4-FFF2-40B4-BE49-F238E27FC236}">
                <a16:creationId xmlns:a16="http://schemas.microsoft.com/office/drawing/2014/main" id="{77D809EB-1939-901F-32F5-8E20534F1719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473348" y="8869408"/>
            <a:ext cx="2693715" cy="2055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fr-FR" dirty="0"/>
              <a:t>xx</a:t>
            </a:r>
          </a:p>
        </p:txBody>
      </p:sp>
      <p:pic>
        <p:nvPicPr>
          <p:cNvPr id="47" name="Image 46">
            <a:extLst>
              <a:ext uri="{FF2B5EF4-FFF2-40B4-BE49-F238E27FC236}">
                <a16:creationId xmlns:a16="http://schemas.microsoft.com/office/drawing/2014/main" id="{9036402B-28C3-7D67-6DEB-907906D800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" r="13777" b="-4"/>
          <a:stretch/>
        </p:blipFill>
        <p:spPr>
          <a:xfrm>
            <a:off x="473348" y="9136598"/>
            <a:ext cx="2693715" cy="45719"/>
          </a:xfrm>
          <a:prstGeom prst="rect">
            <a:avLst/>
          </a:prstGeom>
        </p:spPr>
      </p:pic>
      <p:sp>
        <p:nvSpPr>
          <p:cNvPr id="53" name="Espace réservé du texte 55">
            <a:extLst>
              <a:ext uri="{FF2B5EF4-FFF2-40B4-BE49-F238E27FC236}">
                <a16:creationId xmlns:a16="http://schemas.microsoft.com/office/drawing/2014/main" id="{52F56591-4E72-CEDB-3710-F9ABE64781FE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473348" y="9476831"/>
            <a:ext cx="2693715" cy="1683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fr-FR" dirty="0"/>
              <a:t>Nom &amp; Prénom  | Téléphone</a:t>
            </a:r>
          </a:p>
        </p:txBody>
      </p:sp>
      <p:sp>
        <p:nvSpPr>
          <p:cNvPr id="54" name="Espace réservé du texte 55">
            <a:extLst>
              <a:ext uri="{FF2B5EF4-FFF2-40B4-BE49-F238E27FC236}">
                <a16:creationId xmlns:a16="http://schemas.microsoft.com/office/drawing/2014/main" id="{B0A0FDB7-C950-FDDA-B157-4F834BA15CB6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473348" y="9679305"/>
            <a:ext cx="2693715" cy="1896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4B3C3C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fr-FR" dirty="0"/>
              <a:t>E-mail du contact</a:t>
            </a:r>
          </a:p>
        </p:txBody>
      </p:sp>
    </p:spTree>
    <p:extLst>
      <p:ext uri="{BB962C8B-B14F-4D97-AF65-F5344CB8AC3E}">
        <p14:creationId xmlns:p14="http://schemas.microsoft.com/office/powerpoint/2010/main" val="4261285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4" userDrawn="1">
          <p15:clr>
            <a:srgbClr val="FBAE40"/>
          </p15:clr>
        </p15:guide>
        <p15:guide id="2" pos="199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08C788D4-1EFE-2D1C-076E-C02E03C9D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09688" y="3154363"/>
            <a:ext cx="4940300" cy="4381500"/>
          </a:xfrm>
          <a:prstGeom prst="rect">
            <a:avLst/>
          </a:prstGeom>
          <a:solidFill>
            <a:srgbClr val="FFCD00"/>
          </a:solidFill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22BCAFB-927D-0FDF-F205-026B056B92C8}"/>
              </a:ext>
            </a:extLst>
          </p:cNvPr>
          <p:cNvSpPr txBox="1"/>
          <p:nvPr userDrawn="1"/>
        </p:nvSpPr>
        <p:spPr>
          <a:xfrm>
            <a:off x="1433947" y="3307507"/>
            <a:ext cx="4667596" cy="2539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0" i="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Consignes sur la forme </a:t>
            </a:r>
          </a:p>
          <a:p>
            <a:r>
              <a:rPr lang="fr-FR" sz="1100" b="0" i="0" dirty="0">
                <a:latin typeface="Arial" panose="020B0604020202020204" pitchFamily="34" charset="0"/>
                <a:cs typeface="Arial" panose="020B0604020202020204" pitchFamily="34" charset="0"/>
              </a:rPr>
              <a:t>Chaque paragraphe doit être rédigé (pas d'énumération)</a:t>
            </a:r>
          </a:p>
          <a:p>
            <a:r>
              <a:rPr lang="fr-FR" sz="1100" b="0" i="0" dirty="0">
                <a:latin typeface="Arial" panose="020B0604020202020204" pitchFamily="34" charset="0"/>
                <a:cs typeface="Arial" panose="020B0604020202020204" pitchFamily="34" charset="0"/>
              </a:rPr>
              <a:t>Veillez à soigner le style et à l'adapter à une audience large, grand public</a:t>
            </a:r>
          </a:p>
          <a:p>
            <a:endParaRPr lang="fr-FR" sz="1100" b="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100" b="0" i="0" dirty="0">
                <a:latin typeface="Arial" panose="020B0604020202020204" pitchFamily="34" charset="0"/>
                <a:cs typeface="Arial" panose="020B0604020202020204" pitchFamily="34" charset="0"/>
              </a:rPr>
              <a:t>Ne pas fournir de PDF mais le Powerpoint afin que nous puissions extraire les données brutes </a:t>
            </a:r>
          </a:p>
          <a:p>
            <a:endParaRPr lang="fr-FR" sz="1100" b="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100" b="0" i="0" dirty="0">
                <a:latin typeface="Arial" panose="020B0604020202020204" pitchFamily="34" charset="0"/>
                <a:cs typeface="Arial" panose="020B0604020202020204" pitchFamily="34" charset="0"/>
              </a:rPr>
              <a:t>Assurez-vous de ne pas divulguer des informations trop sensibles ou confidentielles (contrat non encore signé, brevet en cours de dépôt, etc.)</a:t>
            </a:r>
          </a:p>
          <a:p>
            <a:endParaRPr lang="fr-FR" sz="1100" b="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100" b="0" i="0" dirty="0">
                <a:latin typeface="Arial" panose="020B0604020202020204" pitchFamily="34" charset="0"/>
                <a:cs typeface="Arial" panose="020B0604020202020204" pitchFamily="34" charset="0"/>
              </a:rPr>
              <a:t>En déposant cette fiche résumée, vous accordez à Bpifrance et à l’Etat le droit de la diffuser, y compris avec les images, dans le cadre de la communication sur le projet ou l’appel à projets.</a:t>
            </a:r>
          </a:p>
        </p:txBody>
      </p:sp>
    </p:spTree>
    <p:extLst>
      <p:ext uri="{BB962C8B-B14F-4D97-AF65-F5344CB8AC3E}">
        <p14:creationId xmlns:p14="http://schemas.microsoft.com/office/powerpoint/2010/main" val="1870845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37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7" userDrawn="1">
          <p15:clr>
            <a:srgbClr val="F26B43"/>
          </p15:clr>
        </p15:guide>
        <p15:guide id="2" pos="23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0740172F-8D7F-F89C-1E4A-3881F3E498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E08CAA-F2EB-7B29-69A3-0988818241E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F8E6C59-D954-9076-6457-3C6DAD6D6712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92813B4C-EEEC-7C6A-871F-555E924BAD28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56840F9-F1A1-C596-7A40-CE244981DEFD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41A75DD7-7810-EB12-1BCB-9E68B882846F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A957E62-A9B0-6A65-9CE2-1412AC42189A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B32AB035-E318-3B91-49E9-2B1998AF6075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DF50197-E906-7C1B-F9C4-F912AD1F6218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56F0EE30-3717-D983-94EF-D4A44F50CB7B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74B6111-FBFA-D985-4C74-97AA6E34C6E2}"/>
              </a:ext>
            </a:extLst>
          </p:cNvPr>
          <p:cNvSpPr>
            <a:spLocks noGrp="1"/>
          </p:cNvSpPr>
          <p:nvPr>
            <p:ph type="body" sz="quarter" idx="8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2670B5B-50A3-A6BE-821A-E3FB77991720}"/>
              </a:ext>
            </a:extLst>
          </p:cNvPr>
          <p:cNvSpPr>
            <a:spLocks noGrp="1"/>
          </p:cNvSpPr>
          <p:nvPr>
            <p:ph type="body" sz="quarter" idx="8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8D963BF7-F532-2A67-0739-60B6502EFD3A}"/>
              </a:ext>
            </a:extLst>
          </p:cNvPr>
          <p:cNvSpPr>
            <a:spLocks noGrp="1"/>
          </p:cNvSpPr>
          <p:nvPr>
            <p:ph type="body" sz="quarter" idx="8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67FDD0ED-0E10-0893-BFAA-F48756D151D0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996523DA-B1CA-2370-0307-38300B34F033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CE2BE276-18E9-D46E-2F22-21F9F579E36D}"/>
              </a:ext>
            </a:extLst>
          </p:cNvPr>
          <p:cNvSpPr>
            <a:spLocks noGrp="1"/>
          </p:cNvSpPr>
          <p:nvPr>
            <p:ph type="body" sz="quarter" idx="8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9BA55844-0306-8F69-66A0-66B2B708D469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5A98C14D-1D17-C580-5486-809CD92A0B69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DEECCD81-676D-8891-0F06-6F1508838672}"/>
              </a:ext>
            </a:extLst>
          </p:cNvPr>
          <p:cNvSpPr>
            <a:spLocks noGrp="1"/>
          </p:cNvSpPr>
          <p:nvPr>
            <p:ph type="body" sz="quarter" idx="8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2E466D07-EDE9-191E-1D66-E452D4B4D1BA}"/>
              </a:ext>
            </a:extLst>
          </p:cNvPr>
          <p:cNvSpPr/>
          <p:nvPr/>
        </p:nvSpPr>
        <p:spPr>
          <a:xfrm>
            <a:off x="483863" y="4555588"/>
            <a:ext cx="139148" cy="139148"/>
          </a:xfrm>
          <a:prstGeom prst="ellipse">
            <a:avLst/>
          </a:prstGeom>
          <a:solidFill>
            <a:srgbClr val="4B3C3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0182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4722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algn="l">
          <a:defRPr sz="1200" b="0" dirty="0" smtClean="0">
            <a:solidFill>
              <a:srgbClr val="000000"/>
            </a:solidFill>
            <a:effectLst/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14175</TotalTime>
  <Words>0</Words>
  <Application>Microsoft Macintosh PowerPoint</Application>
  <PresentationFormat>Personnalisé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Arial Narrow</vt:lpstr>
      <vt:lpstr>Calibri</vt:lpstr>
      <vt:lpstr>Impact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Pierrick BESSON</dc:creator>
  <cp:lastModifiedBy>Pierrick BESSON</cp:lastModifiedBy>
  <cp:revision>14</cp:revision>
  <dcterms:created xsi:type="dcterms:W3CDTF">2023-03-20T14:18:01Z</dcterms:created>
  <dcterms:modified xsi:type="dcterms:W3CDTF">2023-12-14T08:35:00Z</dcterms:modified>
</cp:coreProperties>
</file>